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9" r:id="rId14"/>
  </p:sldIdLst>
  <p:sldSz cx="9144000" cy="5143500" type="screen16x9"/>
  <p:notesSz cx="6858000" cy="9144000"/>
  <p:embeddedFontLst>
    <p:embeddedFont>
      <p:font typeface="Average" panose="02010600030101010101" charset="0"/>
      <p:regular r:id="rId16"/>
    </p:embeddedFont>
    <p:embeddedFont>
      <p:font typeface="Oswald" panose="00000500000000000000" pitchFamily="2"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88" autoAdjust="0"/>
  </p:normalViewPr>
  <p:slideViewPr>
    <p:cSldViewPr snapToGrid="0">
      <p:cViewPr varScale="1">
        <p:scale>
          <a:sx n="108" d="100"/>
          <a:sy n="108" d="100"/>
        </p:scale>
        <p:origin x="1005" y="6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b6362223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b6362223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it is the stage style and tonality matching.</a:t>
            </a:r>
          </a:p>
          <a:p>
            <a:pPr marL="0" lvl="0" indent="0" algn="l" rtl="0">
              <a:spcBef>
                <a:spcPts val="0"/>
              </a:spcBef>
              <a:spcAft>
                <a:spcPts val="0"/>
              </a:spcAft>
              <a:buNone/>
            </a:pPr>
            <a:r>
              <a:rPr lang="en-US" dirty="0"/>
              <a:t>If the user doesn't define a specific style, It will use Clip to rank ten preset genres and pick the most suitable one.</a:t>
            </a:r>
          </a:p>
          <a:p>
            <a:pPr marL="0" lvl="0" indent="0" algn="l" rtl="0">
              <a:spcBef>
                <a:spcPts val="0"/>
              </a:spcBef>
              <a:spcAft>
                <a:spcPts val="0"/>
              </a:spcAft>
              <a:buNone/>
            </a:pPr>
            <a:r>
              <a:rPr lang="en-US" dirty="0"/>
              <a:t>For the scale mode, it will get the country using the location and then automatically search the wiki for its traditional mode. If not found, it will query Flan to get the traditional scale mostly used in this country.</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b6362223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6b6362223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that, all the cues (like location label, chosen style, key/dynamics/tempo cues, any traditional mode) are combined into a prompt. And the prompt is sent to Music gen,  which outputs stereo audio </a:t>
            </a:r>
            <a:r>
              <a:rPr lang="en-US" dirty="0" err="1"/>
              <a:t>latents</a:t>
            </a:r>
            <a:r>
              <a:rPr lang="en-US" dirty="0"/>
              <a:t>, decoded by </a:t>
            </a:r>
            <a:r>
              <a:rPr lang="en-US" dirty="0" err="1"/>
              <a:t>Encodec</a:t>
            </a:r>
            <a:r>
              <a:rPr lang="en-US" dirty="0"/>
              <a:t> (VQ-VAE). Finally the generated audio file is streamed back</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b6362223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6b6362223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6b7d15534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6b7d1553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b60e9b3d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b60e9b3d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b60e9b3d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b60e9b3d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b60e9b3d4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b60e9b3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b60e9b3d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b60e9b3d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6b60e9b3d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6b60e9b3d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b60e9b3d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b60e9b3d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b636222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6b636222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have also developed a parallel approach to generate music at the consideration of open source.</a:t>
            </a:r>
          </a:p>
          <a:p>
            <a:pPr marL="0" lvl="0" indent="0" algn="l" rtl="0">
              <a:spcBef>
                <a:spcPts val="0"/>
              </a:spcBef>
              <a:spcAft>
                <a:spcPts val="0"/>
              </a:spcAft>
              <a:buNone/>
            </a:pPr>
            <a:r>
              <a:rPr lang="en-US" dirty="0"/>
              <a:t>It can be described as a five stage pipeline. </a:t>
            </a:r>
          </a:p>
          <a:p>
            <a:pPr marL="0" lvl="0" indent="0" algn="l" rtl="0">
              <a:spcBef>
                <a:spcPts val="0"/>
              </a:spcBef>
              <a:spcAft>
                <a:spcPts val="0"/>
              </a:spcAft>
              <a:buNone/>
            </a:pPr>
            <a:r>
              <a:rPr lang="en-US" dirty="0"/>
              <a:t>First it sees. We use cv to </a:t>
            </a:r>
            <a:r>
              <a:rPr lang="en-US" dirty="0" err="1"/>
              <a:t>analyse</a:t>
            </a:r>
            <a:r>
              <a:rPr lang="en-US" dirty="0"/>
              <a:t> the image.</a:t>
            </a:r>
          </a:p>
          <a:p>
            <a:pPr marL="0" lvl="0" indent="0" algn="l" rtl="0">
              <a:spcBef>
                <a:spcPts val="0"/>
              </a:spcBef>
              <a:spcAft>
                <a:spcPts val="0"/>
              </a:spcAft>
              <a:buNone/>
            </a:pPr>
            <a:r>
              <a:rPr lang="en-US" dirty="0"/>
              <a:t>second it thinks. It will picks a suitable </a:t>
            </a:r>
            <a:r>
              <a:rPr lang="en-US" dirty="0" err="1"/>
              <a:t>sytle</a:t>
            </a:r>
            <a:r>
              <a:rPr lang="en-US" dirty="0"/>
              <a:t> and scale.</a:t>
            </a:r>
          </a:p>
          <a:p>
            <a:pPr marL="0" lvl="0" indent="0" algn="l" rtl="0">
              <a:spcBef>
                <a:spcPts val="0"/>
              </a:spcBef>
              <a:spcAft>
                <a:spcPts val="0"/>
              </a:spcAft>
              <a:buNone/>
            </a:pPr>
            <a:r>
              <a:rPr lang="en-US" dirty="0"/>
              <a:t>Next it write. It combine all the cues into a prompt</a:t>
            </a:r>
          </a:p>
          <a:p>
            <a:pPr marL="0" lvl="0" indent="0" algn="l" rtl="0">
              <a:spcBef>
                <a:spcPts val="0"/>
              </a:spcBef>
              <a:spcAft>
                <a:spcPts val="0"/>
              </a:spcAft>
              <a:buNone/>
            </a:pPr>
            <a:r>
              <a:rPr lang="en-US" dirty="0"/>
              <a:t>After that, it plays the music and serves it to the browser.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we'll have a detailed breakdown of  the stages.</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6b636222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6b636222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the stage of visual analysis. the image will first go  </a:t>
            </a:r>
            <a:r>
              <a:rPr lang="en-US" dirty="0" err="1"/>
              <a:t>throug</a:t>
            </a:r>
            <a:r>
              <a:rPr lang="en-US" dirty="0"/>
              <a:t> blip to get a simple description.</a:t>
            </a:r>
          </a:p>
          <a:p>
            <a:pPr marL="0" lvl="0" indent="0" algn="l" rtl="0">
              <a:spcBef>
                <a:spcPts val="0"/>
              </a:spcBef>
              <a:spcAft>
                <a:spcPts val="0"/>
              </a:spcAft>
              <a:buNone/>
            </a:pPr>
            <a:r>
              <a:rPr lang="en-US" dirty="0"/>
              <a:t>If the user turn the </a:t>
            </a:r>
            <a:r>
              <a:rPr lang="en-US" dirty="0" err="1"/>
              <a:t>refine_description</a:t>
            </a:r>
            <a:r>
              <a:rPr lang="en-US" dirty="0"/>
              <a:t> </a:t>
            </a:r>
            <a:r>
              <a:rPr lang="en-US" dirty="0" err="1"/>
              <a:t>ture</a:t>
            </a:r>
            <a:r>
              <a:rPr lang="en-US" dirty="0"/>
              <a:t>, it will then go through Flan to get a caption </a:t>
            </a:r>
            <a:r>
              <a:rPr lang="en-US" dirty="0" err="1"/>
              <a:t>expasion</a:t>
            </a:r>
            <a:r>
              <a:rPr lang="en-US" dirty="0"/>
              <a:t> to get a richer description.</a:t>
            </a:r>
          </a:p>
          <a:p>
            <a:pPr marL="0" lvl="0" indent="0" algn="l" rtl="0">
              <a:spcBef>
                <a:spcPts val="0"/>
              </a:spcBef>
              <a:spcAft>
                <a:spcPts val="0"/>
              </a:spcAft>
              <a:buNone/>
            </a:pPr>
            <a:r>
              <a:rPr lang="en-US" dirty="0"/>
              <a:t>And the low level cues are also captured and mapped into music features.</a:t>
            </a:r>
          </a:p>
          <a:p>
            <a:pPr marL="0" lvl="0" indent="0" algn="l" rtl="0">
              <a:spcBef>
                <a:spcPts val="0"/>
              </a:spcBef>
              <a:spcAft>
                <a:spcPts val="0"/>
              </a:spcAft>
              <a:buNone/>
            </a:pPr>
            <a:r>
              <a:rPr lang="en-US" dirty="0"/>
              <a:t>Like hue mapped to major or minor key.</a:t>
            </a:r>
          </a:p>
          <a:p>
            <a:pPr marL="0" lvl="0" indent="0" algn="l" rtl="0">
              <a:spcBef>
                <a:spcPts val="0"/>
              </a:spcBef>
              <a:spcAft>
                <a:spcPts val="0"/>
              </a:spcAft>
              <a:buNone/>
            </a:pPr>
            <a:r>
              <a:rPr lang="en-US" dirty="0"/>
              <a:t>brightness mapped to dynamics</a:t>
            </a:r>
          </a:p>
          <a:p>
            <a:pPr marL="0" lvl="0" indent="0" algn="l" rtl="0">
              <a:spcBef>
                <a:spcPts val="0"/>
              </a:spcBef>
              <a:spcAft>
                <a:spcPts val="0"/>
              </a:spcAft>
              <a:buNone/>
            </a:pPr>
            <a:r>
              <a:rPr lang="en-US" dirty="0"/>
              <a:t>Edge density mapped to temple.</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9.jpg"/><Relationship Id="rId3" Type="http://schemas.microsoft.com/office/2007/relationships/media" Target="../media/media2.wav"/><Relationship Id="rId7" Type="http://schemas.openxmlformats.org/officeDocument/2006/relationships/image" Target="../media/image8.jp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2.xml"/><Relationship Id="rId5" Type="http://schemas.openxmlformats.org/officeDocument/2006/relationships/slideLayout" Target="../slideLayouts/slideLayout3.xml"/><Relationship Id="rId10" Type="http://schemas.openxmlformats.org/officeDocument/2006/relationships/hyperlink" Target="https://tune-map.vercel.app/" TargetMode="External"/><Relationship Id="rId4" Type="http://schemas.openxmlformats.org/officeDocument/2006/relationships/audio" Target="../media/media2.wav"/><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CN"/>
              <a:t>Tune Scape</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zh-CN"/>
              <a:t>Wenjia Luo</a:t>
            </a:r>
            <a:br>
              <a:rPr lang="zh-CN"/>
            </a:br>
            <a:r>
              <a:rPr lang="zh-CN"/>
              <a:t>Yueqian Wu</a:t>
            </a:r>
            <a:endParaRPr/>
          </a:p>
          <a:p>
            <a:pPr marL="0" lvl="0" indent="0" algn="ctr" rtl="0">
              <a:spcBef>
                <a:spcPts val="0"/>
              </a:spcBef>
              <a:spcAft>
                <a:spcPts val="0"/>
              </a:spcAft>
              <a:buNone/>
            </a:pPr>
            <a:r>
              <a:rPr lang="zh-CN"/>
              <a:t>Lei Bian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Backend-Another Parallel Approach：Open-source stack</a:t>
            </a:r>
            <a:endParaRPr/>
          </a:p>
        </p:txBody>
      </p:sp>
      <p:sp>
        <p:nvSpPr>
          <p:cNvPr id="118" name="Google Shape;118;p21"/>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zh-CN" sz="2135" b="1"/>
              <a:t>2. Style &amp; Tonality Matching</a:t>
            </a:r>
            <a:endParaRPr sz="2135" b="1"/>
          </a:p>
          <a:p>
            <a:pPr marL="457200" lvl="0" indent="-325755" algn="l" rtl="0">
              <a:spcBef>
                <a:spcPts val="1200"/>
              </a:spcBef>
              <a:spcAft>
                <a:spcPts val="0"/>
              </a:spcAft>
              <a:buSzPct val="78260"/>
              <a:buChar char="●"/>
            </a:pPr>
            <a:r>
              <a:rPr lang="zh-CN" sz="2300" b="1"/>
              <a:t>Style inference</a:t>
            </a:r>
            <a:r>
              <a:rPr lang="zh-CN"/>
              <a:t> – If the user does not set style, </a:t>
            </a:r>
            <a:r>
              <a:rPr lang="zh-CN" b="1" u="sng"/>
              <a:t>CLIP </a:t>
            </a:r>
            <a:r>
              <a:rPr lang="zh-CN"/>
              <a:t>ranks ten preset genres (ambient, folk, epic …) against image embeddings and picks the top score.</a:t>
            </a:r>
            <a:endParaRPr/>
          </a:p>
          <a:p>
            <a:pPr marL="0" lvl="0" indent="0" algn="l" rtl="0">
              <a:spcBef>
                <a:spcPts val="1200"/>
              </a:spcBef>
              <a:spcAft>
                <a:spcPts val="0"/>
              </a:spcAft>
              <a:buNone/>
            </a:pPr>
            <a:endParaRPr/>
          </a:p>
          <a:p>
            <a:pPr marL="457200" lvl="0" indent="-325755" algn="l" rtl="0">
              <a:spcBef>
                <a:spcPts val="1200"/>
              </a:spcBef>
              <a:spcAft>
                <a:spcPts val="0"/>
              </a:spcAft>
              <a:buSzPct val="78260"/>
              <a:buChar char="●"/>
            </a:pPr>
            <a:r>
              <a:rPr lang="zh-CN" sz="2300" b="1"/>
              <a:t>Traditional scale</a:t>
            </a:r>
            <a:r>
              <a:rPr lang="zh-CN" b="1"/>
              <a:t> </a:t>
            </a:r>
            <a:r>
              <a:rPr lang="zh-CN"/>
              <a:t>–</a:t>
            </a:r>
            <a:endParaRPr/>
          </a:p>
          <a:p>
            <a:pPr marL="914400" lvl="0" indent="-325755" algn="l" rtl="0">
              <a:spcBef>
                <a:spcPts val="0"/>
              </a:spcBef>
              <a:spcAft>
                <a:spcPts val="0"/>
              </a:spcAft>
              <a:buSzPct val="100000"/>
              <a:buAutoNum type="arabicPeriod"/>
            </a:pPr>
            <a:r>
              <a:rPr lang="zh-CN"/>
              <a:t>Reverse-geocode lat/lon with</a:t>
            </a:r>
            <a:r>
              <a:rPr lang="zh-CN" b="1" u="sng"/>
              <a:t> Geopy </a:t>
            </a:r>
            <a:r>
              <a:rPr lang="zh-CN"/>
              <a:t>to </a:t>
            </a:r>
            <a:r>
              <a:rPr lang="zh-CN" sz="1917" b="1"/>
              <a:t>get the country</a:t>
            </a:r>
            <a:r>
              <a:rPr lang="zh-CN"/>
              <a:t>.</a:t>
            </a:r>
            <a:endParaRPr/>
          </a:p>
          <a:p>
            <a:pPr marL="914400" lvl="0" indent="-325755" algn="l" rtl="0">
              <a:spcBef>
                <a:spcPts val="0"/>
              </a:spcBef>
              <a:spcAft>
                <a:spcPts val="0"/>
              </a:spcAft>
              <a:buSzPct val="100000"/>
              <a:buAutoNum type="arabicPeriod"/>
            </a:pPr>
            <a:r>
              <a:rPr lang="zh-CN"/>
              <a:t>Search that country’s Wikipedia summary for </a:t>
            </a:r>
            <a:r>
              <a:rPr lang="zh-CN" sz="1917" b="1"/>
              <a:t>modal keywords</a:t>
            </a:r>
            <a:r>
              <a:rPr lang="zh-CN" sz="2152" b="1"/>
              <a:t> </a:t>
            </a:r>
            <a:r>
              <a:rPr lang="zh-CN"/>
              <a:t>(maqam, raga, pelog …).</a:t>
            </a:r>
            <a:endParaRPr/>
          </a:p>
          <a:p>
            <a:pPr marL="914400" lvl="0" indent="-325755" algn="l" rtl="0">
              <a:spcBef>
                <a:spcPts val="0"/>
              </a:spcBef>
              <a:spcAft>
                <a:spcPts val="0"/>
              </a:spcAft>
              <a:buSzPct val="100000"/>
              <a:buAutoNum type="arabicPeriod"/>
            </a:pPr>
            <a:r>
              <a:rPr lang="zh-CN"/>
              <a:t>If nothing is found, </a:t>
            </a:r>
            <a:r>
              <a:rPr lang="zh-CN" sz="1682"/>
              <a:t> </a:t>
            </a:r>
            <a:r>
              <a:rPr lang="zh-CN" sz="1917" b="1"/>
              <a:t>query </a:t>
            </a:r>
            <a:r>
              <a:rPr lang="zh-CN" sz="1917" b="1" u="sng"/>
              <a:t>Flan-T5 </a:t>
            </a:r>
            <a:r>
              <a:rPr lang="zh-CN" sz="1917" b="1"/>
              <a:t>:</a:t>
            </a:r>
            <a:r>
              <a:rPr lang="zh-CN" sz="2035" b="1"/>
              <a:t> </a:t>
            </a:r>
            <a:r>
              <a:rPr lang="zh-CN"/>
              <a:t>“Name one traditional musical scale used in the folk music of &lt;country&gt;.”</a:t>
            </a:r>
            <a:endParaRPr/>
          </a:p>
          <a:p>
            <a:pPr marL="0" lvl="0" indent="0" algn="l" rtl="0">
              <a:spcBef>
                <a:spcPts val="120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Backend-Another Parallel Approach：Open-source stack</a:t>
            </a:r>
            <a:endParaRPr/>
          </a:p>
        </p:txBody>
      </p:sp>
      <p:sp>
        <p:nvSpPr>
          <p:cNvPr id="130" name="Google Shape;130;p23"/>
          <p:cNvSpPr txBox="1">
            <a:spLocks noGrp="1"/>
          </p:cNvSpPr>
          <p:nvPr>
            <p:ph type="body" idx="1"/>
          </p:nvPr>
        </p:nvSpPr>
        <p:spPr>
          <a:xfrm>
            <a:off x="311700" y="1017725"/>
            <a:ext cx="8520600" cy="3632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605"/>
              <a:buNone/>
            </a:pPr>
            <a:r>
              <a:rPr lang="zh-CN" sz="1831" b="1" dirty="0"/>
              <a:t>3. Prompt Engineering</a:t>
            </a:r>
            <a:endParaRPr sz="1831" b="1" dirty="0"/>
          </a:p>
          <a:p>
            <a:pPr marL="0" lvl="0" indent="0" algn="l" rtl="0">
              <a:lnSpc>
                <a:spcPct val="105000"/>
              </a:lnSpc>
              <a:spcBef>
                <a:spcPts val="1200"/>
              </a:spcBef>
              <a:spcAft>
                <a:spcPts val="0"/>
              </a:spcAft>
              <a:buSzPts val="605"/>
              <a:buNone/>
            </a:pPr>
            <a:r>
              <a:rPr lang="zh-CN" sz="1390" dirty="0"/>
              <a:t>Combine location label, chosen style, key/dynamics/tempo cues, any traditional mode, and all (optionally expanded) captions into a single paragraph (&lt; 120 tokens). </a:t>
            </a:r>
            <a:endParaRPr sz="1390" dirty="0"/>
          </a:p>
          <a:p>
            <a:pPr marL="0" lvl="0" indent="0" algn="l" rtl="0">
              <a:lnSpc>
                <a:spcPct val="105000"/>
              </a:lnSpc>
              <a:spcBef>
                <a:spcPts val="1200"/>
              </a:spcBef>
              <a:spcAft>
                <a:spcPts val="0"/>
              </a:spcAft>
              <a:buSzPts val="605"/>
              <a:buNone/>
            </a:pPr>
            <a:endParaRPr sz="490" dirty="0"/>
          </a:p>
          <a:p>
            <a:pPr marL="0" lvl="0" indent="0" algn="l" rtl="0">
              <a:lnSpc>
                <a:spcPct val="105000"/>
              </a:lnSpc>
              <a:spcBef>
                <a:spcPts val="1200"/>
              </a:spcBef>
              <a:spcAft>
                <a:spcPts val="0"/>
              </a:spcAft>
              <a:buSzPts val="605"/>
              <a:buNone/>
            </a:pPr>
            <a:r>
              <a:rPr lang="zh-CN" sz="1838" b="1" dirty="0"/>
              <a:t>4. Music Synthesis</a:t>
            </a:r>
            <a:endParaRPr sz="1838" b="1" dirty="0"/>
          </a:p>
          <a:p>
            <a:pPr marL="0" lvl="0" indent="0" algn="l" rtl="0">
              <a:lnSpc>
                <a:spcPct val="105000"/>
              </a:lnSpc>
              <a:spcBef>
                <a:spcPts val="1200"/>
              </a:spcBef>
              <a:spcAft>
                <a:spcPts val="0"/>
              </a:spcAft>
              <a:buSzPts val="605"/>
              <a:buNone/>
            </a:pPr>
            <a:r>
              <a:rPr lang="zh-CN" sz="1390" dirty="0"/>
              <a:t>Send the prompt to </a:t>
            </a:r>
            <a:r>
              <a:rPr lang="zh-CN" sz="1490" b="1" u="sng" dirty="0"/>
              <a:t>MusicGen-small</a:t>
            </a:r>
            <a:r>
              <a:rPr lang="zh-CN" sz="1390" dirty="0"/>
              <a:t>. The model outputs stereo audio latents, decoded by </a:t>
            </a:r>
            <a:r>
              <a:rPr lang="zh-CN" sz="1490" b="1" u="sng" dirty="0"/>
              <a:t>Encodec (VQ-VAE)</a:t>
            </a:r>
            <a:r>
              <a:rPr lang="zh-CN" sz="1390" dirty="0"/>
              <a:t>.</a:t>
            </a:r>
            <a:endParaRPr sz="1390" dirty="0"/>
          </a:p>
          <a:p>
            <a:pPr marL="0" lvl="0" indent="0" algn="l" rtl="0">
              <a:lnSpc>
                <a:spcPct val="105000"/>
              </a:lnSpc>
              <a:spcBef>
                <a:spcPts val="1200"/>
              </a:spcBef>
              <a:spcAft>
                <a:spcPts val="0"/>
              </a:spcAft>
              <a:buSzPts val="605"/>
              <a:buNone/>
            </a:pPr>
            <a:endParaRPr sz="390" dirty="0"/>
          </a:p>
          <a:p>
            <a:pPr marL="0" lvl="0" indent="0" algn="l" rtl="0">
              <a:lnSpc>
                <a:spcPct val="105000"/>
              </a:lnSpc>
              <a:spcBef>
                <a:spcPts val="1200"/>
              </a:spcBef>
              <a:spcAft>
                <a:spcPts val="0"/>
              </a:spcAft>
              <a:buSzPts val="605"/>
              <a:buNone/>
            </a:pPr>
            <a:r>
              <a:rPr lang="zh-CN" sz="1802" b="1" dirty="0"/>
              <a:t>5. Response Pipeline</a:t>
            </a:r>
            <a:endParaRPr sz="1802" b="1" dirty="0"/>
          </a:p>
          <a:p>
            <a:pPr marL="0" lvl="0" indent="0" algn="l" rtl="0">
              <a:lnSpc>
                <a:spcPct val="105000"/>
              </a:lnSpc>
              <a:spcBef>
                <a:spcPts val="1200"/>
              </a:spcBef>
              <a:spcAft>
                <a:spcPts val="0"/>
              </a:spcAft>
              <a:buSzPts val="605"/>
              <a:buNone/>
            </a:pPr>
            <a:r>
              <a:rPr lang="zh-CN" sz="1390" dirty="0"/>
              <a:t>Flask writes the WAV to a temporary file, streams it back as audio/wav, and cleans up all temp data.</a:t>
            </a:r>
            <a:endParaRPr sz="1390" dirty="0"/>
          </a:p>
          <a:p>
            <a:pPr marL="0" lvl="0" indent="0" algn="l" rtl="0">
              <a:lnSpc>
                <a:spcPct val="105000"/>
              </a:lnSpc>
              <a:spcBef>
                <a:spcPts val="1200"/>
              </a:spcBef>
              <a:spcAft>
                <a:spcPts val="1200"/>
              </a:spcAft>
              <a:buSzPts val="605"/>
              <a:buNone/>
            </a:pPr>
            <a:endParaRPr sz="129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Backend-Another Parallel Approach：Open-source stack</a:t>
            </a:r>
            <a:endParaRPr/>
          </a:p>
        </p:txBody>
      </p:sp>
      <p:sp>
        <p:nvSpPr>
          <p:cNvPr id="136" name="Google Shape;136;p24"/>
          <p:cNvSpPr txBox="1">
            <a:spLocks noGrp="1"/>
          </p:cNvSpPr>
          <p:nvPr>
            <p:ph type="body" idx="1"/>
          </p:nvPr>
        </p:nvSpPr>
        <p:spPr>
          <a:xfrm>
            <a:off x="311700" y="978239"/>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dirty="0"/>
              <a:t>Music Examples:</a:t>
            </a:r>
            <a:endParaRPr dirty="0"/>
          </a:p>
        </p:txBody>
      </p:sp>
      <p:pic>
        <p:nvPicPr>
          <p:cNvPr id="137" name="Google Shape;137;p24" title="images (1).jpg"/>
          <p:cNvPicPr preferRelativeResize="0"/>
          <p:nvPr/>
        </p:nvPicPr>
        <p:blipFill>
          <a:blip r:embed="rId7">
            <a:alphaModFix/>
          </a:blip>
          <a:stretch>
            <a:fillRect/>
          </a:stretch>
        </p:blipFill>
        <p:spPr>
          <a:xfrm>
            <a:off x="837613" y="1647750"/>
            <a:ext cx="2619375" cy="1752600"/>
          </a:xfrm>
          <a:prstGeom prst="rect">
            <a:avLst/>
          </a:prstGeom>
          <a:noFill/>
          <a:ln>
            <a:noFill/>
          </a:ln>
        </p:spPr>
      </p:pic>
      <p:pic>
        <p:nvPicPr>
          <p:cNvPr id="138" name="Google Shape;138;p24" title="images.jpg"/>
          <p:cNvPicPr preferRelativeResize="0"/>
          <p:nvPr/>
        </p:nvPicPr>
        <p:blipFill>
          <a:blip r:embed="rId8">
            <a:alphaModFix/>
          </a:blip>
          <a:stretch>
            <a:fillRect/>
          </a:stretch>
        </p:blipFill>
        <p:spPr>
          <a:xfrm>
            <a:off x="534825" y="1430962"/>
            <a:ext cx="3428575" cy="2281575"/>
          </a:xfrm>
          <a:prstGeom prst="rect">
            <a:avLst/>
          </a:prstGeom>
          <a:noFill/>
          <a:ln>
            <a:noFill/>
          </a:ln>
        </p:spPr>
      </p:pic>
      <p:pic>
        <p:nvPicPr>
          <p:cNvPr id="139" name="Google Shape;139;p24" title="images (1).jpg"/>
          <p:cNvPicPr preferRelativeResize="0"/>
          <p:nvPr/>
        </p:nvPicPr>
        <p:blipFill>
          <a:blip r:embed="rId7">
            <a:alphaModFix/>
          </a:blip>
          <a:stretch>
            <a:fillRect/>
          </a:stretch>
        </p:blipFill>
        <p:spPr>
          <a:xfrm>
            <a:off x="4884078" y="1473962"/>
            <a:ext cx="3345700" cy="2238575"/>
          </a:xfrm>
          <a:prstGeom prst="rect">
            <a:avLst/>
          </a:prstGeom>
          <a:noFill/>
          <a:ln>
            <a:noFill/>
          </a:ln>
        </p:spPr>
      </p:pic>
      <p:pic>
        <p:nvPicPr>
          <p:cNvPr id="2" name="generated_output+(5)">
            <a:hlinkClick r:id="" action="ppaction://media"/>
            <a:extLst>
              <a:ext uri="{FF2B5EF4-FFF2-40B4-BE49-F238E27FC236}">
                <a16:creationId xmlns:a16="http://schemas.microsoft.com/office/drawing/2014/main" id="{AA95BA5D-32E5-3DE8-F385-07FF4B35BCF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147300" y="3898088"/>
            <a:ext cx="347663" cy="347663"/>
          </a:xfrm>
          <a:prstGeom prst="rect">
            <a:avLst/>
          </a:prstGeom>
        </p:spPr>
      </p:pic>
      <p:pic>
        <p:nvPicPr>
          <p:cNvPr id="3" name="generated_output+(4)">
            <a:hlinkClick r:id="" action="ppaction://media"/>
            <a:extLst>
              <a:ext uri="{FF2B5EF4-FFF2-40B4-BE49-F238E27FC236}">
                <a16:creationId xmlns:a16="http://schemas.microsoft.com/office/drawing/2014/main" id="{3298E36B-691F-F03A-B90F-97870C7E6A2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538304" y="3877146"/>
            <a:ext cx="347663" cy="347663"/>
          </a:xfrm>
          <a:prstGeom prst="rect">
            <a:avLst/>
          </a:prstGeom>
        </p:spPr>
      </p:pic>
      <p:sp>
        <p:nvSpPr>
          <p:cNvPr id="4" name="文本框 3">
            <a:extLst>
              <a:ext uri="{FF2B5EF4-FFF2-40B4-BE49-F238E27FC236}">
                <a16:creationId xmlns:a16="http://schemas.microsoft.com/office/drawing/2014/main" id="{002A40A8-C9F2-0881-3019-10183A91A99D}"/>
              </a:ext>
            </a:extLst>
          </p:cNvPr>
          <p:cNvSpPr txBox="1"/>
          <p:nvPr/>
        </p:nvSpPr>
        <p:spPr>
          <a:xfrm>
            <a:off x="451825" y="4302749"/>
            <a:ext cx="2518712" cy="369332"/>
          </a:xfrm>
          <a:prstGeom prst="rect">
            <a:avLst/>
          </a:prstGeom>
          <a:noFill/>
        </p:spPr>
        <p:txBody>
          <a:bodyPr wrap="square" rtlCol="0">
            <a:spAutoFit/>
          </a:bodyPr>
          <a:lstStyle/>
          <a:p>
            <a:r>
              <a:rPr lang="en-US" altLang="zh-CN" sz="1800" dirty="0">
                <a:solidFill>
                  <a:srgbClr val="FFC000"/>
                </a:solidFill>
              </a:rPr>
              <a:t>Website:</a:t>
            </a:r>
            <a:r>
              <a:rPr lang="en-US" altLang="zh-CN" sz="1800" dirty="0"/>
              <a:t> </a:t>
            </a:r>
            <a:r>
              <a:rPr lang="en-US" altLang="zh-CN" sz="1800" dirty="0">
                <a:hlinkClick r:id="rId10"/>
              </a:rPr>
              <a:t>Music Map</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4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1093950" y="1204500"/>
            <a:ext cx="6956100" cy="2988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CN" sz="5400"/>
              <a:t>Thanks for Listening</a:t>
            </a:r>
            <a:endParaRPr sz="5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Motivation &amp; Overview</a:t>
            </a:r>
            <a:endParaRPr/>
          </a:p>
        </p:txBody>
      </p:sp>
      <p:sp>
        <p:nvSpPr>
          <p:cNvPr id="66" name="Google Shape;66;p14"/>
          <p:cNvSpPr txBox="1">
            <a:spLocks noGrp="1"/>
          </p:cNvSpPr>
          <p:nvPr>
            <p:ph type="body" idx="1"/>
          </p:nvPr>
        </p:nvSpPr>
        <p:spPr>
          <a:xfrm>
            <a:off x="311700" y="1152475"/>
            <a:ext cx="4582800" cy="3340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zh-CN"/>
              <a:t>Motivation:</a:t>
            </a:r>
            <a:endParaRPr/>
          </a:p>
          <a:p>
            <a:pPr marL="457200" lvl="0" indent="-334327" algn="l" rtl="0">
              <a:spcBef>
                <a:spcPts val="1200"/>
              </a:spcBef>
              <a:spcAft>
                <a:spcPts val="0"/>
              </a:spcAft>
              <a:buSzPct val="100000"/>
              <a:buChar char="●"/>
            </a:pPr>
            <a:r>
              <a:rPr lang="zh-CN"/>
              <a:t>Architecture is frozen music.</a:t>
            </a:r>
            <a:endParaRPr/>
          </a:p>
          <a:p>
            <a:pPr marL="457200" lvl="0" indent="-334327" algn="l" rtl="0">
              <a:spcBef>
                <a:spcPts val="0"/>
              </a:spcBef>
              <a:spcAft>
                <a:spcPts val="0"/>
              </a:spcAft>
              <a:buSzPct val="163636"/>
              <a:buChar char="●"/>
            </a:pPr>
            <a:r>
              <a:rPr lang="zh-CN"/>
              <a:t>This project aims to ransforming architecture and place into living sound.</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zh-CN"/>
              <a:t>Core Features:</a:t>
            </a:r>
            <a:endParaRPr/>
          </a:p>
          <a:p>
            <a:pPr marL="457200" lvl="0" indent="-334327" algn="l" rtl="0">
              <a:spcBef>
                <a:spcPts val="1200"/>
              </a:spcBef>
              <a:spcAft>
                <a:spcPts val="0"/>
              </a:spcAft>
              <a:buSzPct val="100000"/>
              <a:buChar char="●"/>
            </a:pPr>
            <a:r>
              <a:rPr lang="zh-CN"/>
              <a:t>Interactive map-based interface</a:t>
            </a:r>
            <a:endParaRPr/>
          </a:p>
          <a:p>
            <a:pPr marL="457200" lvl="0" indent="-334327" algn="l" rtl="0">
              <a:spcBef>
                <a:spcPts val="0"/>
              </a:spcBef>
              <a:spcAft>
                <a:spcPts val="0"/>
              </a:spcAft>
              <a:buSzPct val="100000"/>
              <a:buChar char="●"/>
            </a:pPr>
            <a:r>
              <a:rPr lang="zh-CN"/>
              <a:t>Image and location analysis</a:t>
            </a:r>
            <a:endParaRPr/>
          </a:p>
          <a:p>
            <a:pPr marL="457200" lvl="0" indent="-334327" algn="l" rtl="0">
              <a:spcBef>
                <a:spcPts val="0"/>
              </a:spcBef>
              <a:spcAft>
                <a:spcPts val="0"/>
              </a:spcAft>
              <a:buSzPct val="100000"/>
              <a:buChar char="●"/>
            </a:pPr>
            <a:r>
              <a:rPr lang="zh-CN"/>
              <a:t>Music generation based on visual and geographical cues</a:t>
            </a:r>
            <a:endParaRPr/>
          </a:p>
          <a:p>
            <a:pPr marL="0" lvl="0" indent="0" algn="l" rtl="0">
              <a:spcBef>
                <a:spcPts val="1200"/>
              </a:spcBef>
              <a:spcAft>
                <a:spcPts val="1200"/>
              </a:spcAft>
              <a:buNone/>
            </a:pPr>
            <a:endParaRPr/>
          </a:p>
        </p:txBody>
      </p:sp>
      <p:pic>
        <p:nvPicPr>
          <p:cNvPr id="67" name="Google Shape;67;p14"/>
          <p:cNvPicPr preferRelativeResize="0"/>
          <p:nvPr/>
        </p:nvPicPr>
        <p:blipFill>
          <a:blip r:embed="rId3">
            <a:alphaModFix/>
          </a:blip>
          <a:stretch>
            <a:fillRect/>
          </a:stretch>
        </p:blipFill>
        <p:spPr>
          <a:xfrm>
            <a:off x="5039325" y="3525625"/>
            <a:ext cx="3792986" cy="1210025"/>
          </a:xfrm>
          <a:prstGeom prst="rect">
            <a:avLst/>
          </a:prstGeom>
          <a:noFill/>
          <a:ln>
            <a:noFill/>
          </a:ln>
        </p:spPr>
      </p:pic>
      <p:pic>
        <p:nvPicPr>
          <p:cNvPr id="68" name="Google Shape;68;p14"/>
          <p:cNvPicPr preferRelativeResize="0"/>
          <p:nvPr/>
        </p:nvPicPr>
        <p:blipFill>
          <a:blip r:embed="rId4">
            <a:alphaModFix/>
          </a:blip>
          <a:stretch>
            <a:fillRect/>
          </a:stretch>
        </p:blipFill>
        <p:spPr>
          <a:xfrm>
            <a:off x="5450875" y="559000"/>
            <a:ext cx="2969866" cy="2203101"/>
          </a:xfrm>
          <a:prstGeom prst="rect">
            <a:avLst/>
          </a:prstGeom>
          <a:noFill/>
          <a:ln>
            <a:noFill/>
          </a:ln>
        </p:spPr>
      </p:pic>
      <p:sp>
        <p:nvSpPr>
          <p:cNvPr id="69" name="Google Shape;69;p14"/>
          <p:cNvSpPr/>
          <p:nvPr/>
        </p:nvSpPr>
        <p:spPr>
          <a:xfrm>
            <a:off x="6982475" y="2914075"/>
            <a:ext cx="339600" cy="475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23142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Technical Architecture</a:t>
            </a:r>
            <a:endParaRPr dirty="0"/>
          </a:p>
        </p:txBody>
      </p:sp>
      <p:sp>
        <p:nvSpPr>
          <p:cNvPr id="75" name="Google Shape;75;p15"/>
          <p:cNvSpPr txBox="1">
            <a:spLocks noGrp="1"/>
          </p:cNvSpPr>
          <p:nvPr>
            <p:ph type="body" idx="1"/>
          </p:nvPr>
        </p:nvSpPr>
        <p:spPr>
          <a:xfrm>
            <a:off x="311700" y="655170"/>
            <a:ext cx="8520600" cy="365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dirty="0"/>
              <a:t>Frontend Stack:</a:t>
            </a:r>
            <a:endParaRPr dirty="0"/>
          </a:p>
          <a:p>
            <a:pPr marL="457200" lvl="0" indent="-334327" algn="l" rtl="0">
              <a:spcBef>
                <a:spcPts val="1200"/>
              </a:spcBef>
              <a:spcAft>
                <a:spcPts val="0"/>
              </a:spcAft>
              <a:buSzPct val="100000"/>
              <a:buChar char="●"/>
            </a:pPr>
            <a:r>
              <a:rPr lang="zh-CN" dirty="0"/>
              <a:t>React with Vite</a:t>
            </a:r>
            <a:endParaRPr dirty="0"/>
          </a:p>
          <a:p>
            <a:pPr marL="457200" lvl="0" indent="-334327" algn="l" rtl="0">
              <a:spcBef>
                <a:spcPts val="0"/>
              </a:spcBef>
              <a:spcAft>
                <a:spcPts val="0"/>
              </a:spcAft>
              <a:buSzPct val="100000"/>
              <a:buChar char="●"/>
            </a:pPr>
            <a:r>
              <a:rPr lang="zh-CN" dirty="0"/>
              <a:t>Google Maps JavaScript API</a:t>
            </a:r>
            <a:endParaRPr dirty="0"/>
          </a:p>
          <a:p>
            <a:pPr marL="0" lvl="0" indent="0" algn="l" rtl="0">
              <a:spcBef>
                <a:spcPts val="1200"/>
              </a:spcBef>
              <a:spcAft>
                <a:spcPts val="0"/>
              </a:spcAft>
              <a:buNone/>
            </a:pPr>
            <a:r>
              <a:rPr lang="zh-CN" dirty="0"/>
              <a:t>Backend Stack:</a:t>
            </a:r>
            <a:endParaRPr dirty="0"/>
          </a:p>
          <a:p>
            <a:pPr marL="457200" lvl="0" indent="-334327" algn="l" rtl="0">
              <a:spcBef>
                <a:spcPts val="1200"/>
              </a:spcBef>
              <a:spcAft>
                <a:spcPts val="0"/>
              </a:spcAft>
              <a:buSzPct val="100000"/>
              <a:buChar char="●"/>
            </a:pPr>
            <a:r>
              <a:rPr lang="zh-CN" dirty="0"/>
              <a:t>Flask </a:t>
            </a:r>
            <a:endParaRPr dirty="0"/>
          </a:p>
          <a:p>
            <a:pPr marL="457200" lvl="0" indent="-334327" algn="l" rtl="0">
              <a:spcBef>
                <a:spcPts val="0"/>
              </a:spcBef>
              <a:spcAft>
                <a:spcPts val="0"/>
              </a:spcAft>
              <a:buSzPct val="100000"/>
              <a:buChar char="●"/>
            </a:pPr>
            <a:r>
              <a:rPr lang="zh-CN" dirty="0"/>
              <a:t>SQLite / PostgreSQL for data storage (AI approach only)</a:t>
            </a:r>
            <a:endParaRPr dirty="0"/>
          </a:p>
          <a:p>
            <a:pPr marL="457200" lvl="0" indent="-334327" algn="l" rtl="0">
              <a:spcBef>
                <a:spcPts val="0"/>
              </a:spcBef>
              <a:spcAft>
                <a:spcPts val="0"/>
              </a:spcAft>
              <a:buSzPct val="100000"/>
              <a:buChar char="●"/>
            </a:pPr>
            <a:r>
              <a:rPr lang="zh-CN" dirty="0"/>
              <a:t>Asynchronous task handling for API calls (AI approach only)</a:t>
            </a:r>
            <a:endParaRPr dirty="0"/>
          </a:p>
          <a:p>
            <a:pPr marL="0" lvl="0" indent="0" algn="l" rtl="0">
              <a:spcBef>
                <a:spcPts val="1200"/>
              </a:spcBef>
              <a:spcAft>
                <a:spcPts val="0"/>
              </a:spcAft>
              <a:buNone/>
            </a:pPr>
            <a:r>
              <a:rPr lang="zh-CN" dirty="0"/>
              <a:t>Music Generating (two approach</a:t>
            </a:r>
            <a:r>
              <a:rPr lang="en-US" altLang="zh-CN" dirty="0"/>
              <a:t>es</a:t>
            </a:r>
            <a:r>
              <a:rPr lang="zh-CN" dirty="0"/>
              <a:t>):</a:t>
            </a:r>
            <a:endParaRPr dirty="0"/>
          </a:p>
          <a:p>
            <a:pPr marL="45720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76" name="Google Shape;76;p15"/>
          <p:cNvSpPr txBox="1"/>
          <p:nvPr/>
        </p:nvSpPr>
        <p:spPr>
          <a:xfrm>
            <a:off x="3974877" y="3823078"/>
            <a:ext cx="5016300" cy="1089000"/>
          </a:xfrm>
          <a:prstGeom prst="rect">
            <a:avLst/>
          </a:prstGeom>
          <a:noFill/>
          <a:ln>
            <a:noFill/>
          </a:ln>
        </p:spPr>
        <p:txBody>
          <a:bodyPr spcFirstLastPara="1" wrap="square" lIns="91425" tIns="91425" rIns="91425" bIns="91425" anchor="t" anchorCtr="0">
            <a:noAutofit/>
          </a:bodyPr>
          <a:lstStyle/>
          <a:p>
            <a:pPr marL="457200" lvl="0" indent="-330200" algn="l" rtl="0">
              <a:lnSpc>
                <a:spcPct val="50000"/>
              </a:lnSpc>
              <a:spcBef>
                <a:spcPts val="0"/>
              </a:spcBef>
              <a:spcAft>
                <a:spcPts val="0"/>
              </a:spcAft>
              <a:buClr>
                <a:schemeClr val="accent3"/>
              </a:buClr>
              <a:buSzPts val="1600"/>
              <a:buFont typeface="Average"/>
              <a:buChar char="●"/>
            </a:pPr>
            <a:r>
              <a:rPr lang="zh-CN" sz="1600" dirty="0">
                <a:solidFill>
                  <a:schemeClr val="accent3"/>
                </a:solidFill>
                <a:latin typeface="Average"/>
                <a:ea typeface="Average"/>
                <a:cs typeface="Average"/>
                <a:sym typeface="Average"/>
              </a:rPr>
              <a:t>Hugging Face Transformers :</a:t>
            </a:r>
            <a:endParaRPr sz="1600" dirty="0">
              <a:solidFill>
                <a:schemeClr val="accent3"/>
              </a:solidFill>
              <a:latin typeface="Average"/>
              <a:ea typeface="Average"/>
              <a:cs typeface="Average"/>
              <a:sym typeface="Average"/>
            </a:endParaRPr>
          </a:p>
          <a:p>
            <a:pPr marL="457200" lvl="0" indent="0" algn="l" rtl="0">
              <a:lnSpc>
                <a:spcPct val="50000"/>
              </a:lnSpc>
              <a:spcBef>
                <a:spcPts val="1200"/>
              </a:spcBef>
              <a:spcAft>
                <a:spcPts val="0"/>
              </a:spcAft>
              <a:buNone/>
            </a:pPr>
            <a:r>
              <a:rPr lang="zh-CN" sz="1600" dirty="0">
                <a:solidFill>
                  <a:schemeClr val="accent3"/>
                </a:solidFill>
                <a:latin typeface="Average"/>
                <a:ea typeface="Average"/>
                <a:cs typeface="Average"/>
                <a:sym typeface="Average"/>
              </a:rPr>
              <a:t>(BLIP, CLIP, Flan-T5 Small, MusicGen-small)</a:t>
            </a:r>
            <a:endParaRPr sz="1600" dirty="0">
              <a:solidFill>
                <a:schemeClr val="accent3"/>
              </a:solidFill>
              <a:latin typeface="Average"/>
              <a:ea typeface="Average"/>
              <a:cs typeface="Average"/>
              <a:sym typeface="Average"/>
            </a:endParaRPr>
          </a:p>
          <a:p>
            <a:pPr marL="457200" lvl="0" indent="-330200" algn="l" rtl="0">
              <a:lnSpc>
                <a:spcPct val="115000"/>
              </a:lnSpc>
              <a:spcBef>
                <a:spcPts val="1200"/>
              </a:spcBef>
              <a:spcAft>
                <a:spcPts val="0"/>
              </a:spcAft>
              <a:buClr>
                <a:schemeClr val="accent3"/>
              </a:buClr>
              <a:buSzPts val="1600"/>
              <a:buFont typeface="Average"/>
              <a:buChar char="●"/>
            </a:pPr>
            <a:r>
              <a:rPr lang="zh-CN" sz="1600" dirty="0">
                <a:solidFill>
                  <a:schemeClr val="accent3"/>
                </a:solidFill>
                <a:latin typeface="Average"/>
                <a:ea typeface="Average"/>
                <a:cs typeface="Average"/>
                <a:sym typeface="Average"/>
              </a:rPr>
              <a:t>Encodec (VQ-VAE audio codec)</a:t>
            </a:r>
            <a:endParaRPr sz="1600" dirty="0">
              <a:solidFill>
                <a:schemeClr val="accent3"/>
              </a:solidFill>
              <a:latin typeface="Average"/>
              <a:ea typeface="Average"/>
              <a:cs typeface="Average"/>
              <a:sym typeface="Average"/>
            </a:endParaRPr>
          </a:p>
          <a:p>
            <a:pPr marL="457200" lvl="0" indent="-330200" algn="l" rtl="0">
              <a:lnSpc>
                <a:spcPct val="115000"/>
              </a:lnSpc>
              <a:spcBef>
                <a:spcPts val="0"/>
              </a:spcBef>
              <a:spcAft>
                <a:spcPts val="0"/>
              </a:spcAft>
              <a:buClr>
                <a:schemeClr val="accent3"/>
              </a:buClr>
              <a:buSzPts val="1600"/>
              <a:buFont typeface="Average"/>
              <a:buChar char="●"/>
            </a:pPr>
            <a:r>
              <a:rPr lang="zh-CN" sz="1600" dirty="0">
                <a:solidFill>
                  <a:schemeClr val="accent3"/>
                </a:solidFill>
                <a:latin typeface="Average"/>
                <a:ea typeface="Average"/>
                <a:cs typeface="Average"/>
                <a:sym typeface="Average"/>
              </a:rPr>
              <a:t>Geopy + Wikipedia-API</a:t>
            </a:r>
            <a:endParaRPr sz="1600" dirty="0">
              <a:solidFill>
                <a:schemeClr val="accent3"/>
              </a:solidFill>
              <a:latin typeface="Average"/>
              <a:ea typeface="Average"/>
              <a:cs typeface="Average"/>
              <a:sym typeface="Average"/>
            </a:endParaRPr>
          </a:p>
          <a:p>
            <a:pPr marL="0" lvl="0" indent="0" algn="l" rtl="0">
              <a:spcBef>
                <a:spcPts val="1200"/>
              </a:spcBef>
              <a:spcAft>
                <a:spcPts val="0"/>
              </a:spcAft>
              <a:buNone/>
            </a:pPr>
            <a:endParaRPr sz="1800" dirty="0">
              <a:solidFill>
                <a:schemeClr val="accent3"/>
              </a:solidFill>
              <a:latin typeface="Average"/>
              <a:ea typeface="Average"/>
              <a:cs typeface="Average"/>
              <a:sym typeface="Average"/>
            </a:endParaRPr>
          </a:p>
        </p:txBody>
      </p:sp>
      <p:sp>
        <p:nvSpPr>
          <p:cNvPr id="77" name="Google Shape;77;p15"/>
          <p:cNvSpPr txBox="1"/>
          <p:nvPr/>
        </p:nvSpPr>
        <p:spPr>
          <a:xfrm>
            <a:off x="132135" y="3788970"/>
            <a:ext cx="3748800" cy="10482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accent3"/>
              </a:buClr>
              <a:buSzPts val="1700"/>
              <a:buFont typeface="Average"/>
              <a:buChar char="●"/>
            </a:pPr>
            <a:r>
              <a:rPr lang="zh-CN" sz="1700" dirty="0">
                <a:solidFill>
                  <a:schemeClr val="accent3"/>
                </a:solidFill>
                <a:latin typeface="Average"/>
                <a:ea typeface="Average"/>
                <a:cs typeface="Average"/>
                <a:sym typeface="Average"/>
              </a:rPr>
              <a:t>Google Gemini API for image and location analysis</a:t>
            </a:r>
            <a:endParaRPr sz="1700" dirty="0">
              <a:solidFill>
                <a:schemeClr val="accent3"/>
              </a:solidFill>
              <a:latin typeface="Average"/>
              <a:ea typeface="Average"/>
              <a:cs typeface="Average"/>
              <a:sym typeface="Average"/>
            </a:endParaRPr>
          </a:p>
          <a:p>
            <a:pPr marL="457200" lvl="0" indent="-336550" algn="l" rtl="0">
              <a:lnSpc>
                <a:spcPct val="115000"/>
              </a:lnSpc>
              <a:spcBef>
                <a:spcPts val="0"/>
              </a:spcBef>
              <a:spcAft>
                <a:spcPts val="0"/>
              </a:spcAft>
              <a:buClr>
                <a:schemeClr val="accent3"/>
              </a:buClr>
              <a:buSzPts val="1700"/>
              <a:buFont typeface="Average"/>
              <a:buChar char="●"/>
            </a:pPr>
            <a:r>
              <a:rPr lang="zh-CN" sz="1700" dirty="0">
                <a:solidFill>
                  <a:schemeClr val="accent3"/>
                </a:solidFill>
                <a:latin typeface="Average"/>
                <a:ea typeface="Average"/>
                <a:cs typeface="Average"/>
                <a:sym typeface="Average"/>
              </a:rPr>
              <a:t>Suno AI API for music generation</a:t>
            </a:r>
            <a:endParaRPr sz="1700" dirty="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System Workflow</a:t>
            </a:r>
            <a:endParaRPr/>
          </a:p>
        </p:txBody>
      </p:sp>
      <p:sp>
        <p:nvSpPr>
          <p:cNvPr id="83" name="Google Shape;83;p16"/>
          <p:cNvSpPr txBox="1">
            <a:spLocks noGrp="1"/>
          </p:cNvSpPr>
          <p:nvPr>
            <p:ph type="body" idx="1"/>
          </p:nvPr>
        </p:nvSpPr>
        <p:spPr>
          <a:xfrm>
            <a:off x="311700" y="2474100"/>
            <a:ext cx="9144000" cy="2094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CN"/>
              <a:t>User Interaction: Users select a location or search for a place on the map.</a:t>
            </a:r>
            <a:endParaRPr/>
          </a:p>
          <a:p>
            <a:pPr marL="457200" lvl="0" indent="-342900" algn="l" rtl="0">
              <a:spcBef>
                <a:spcPts val="0"/>
              </a:spcBef>
              <a:spcAft>
                <a:spcPts val="0"/>
              </a:spcAft>
              <a:buSzPts val="1800"/>
              <a:buChar char="●"/>
            </a:pPr>
            <a:r>
              <a:rPr lang="zh-CN"/>
              <a:t>Image Select: The system fetches the Street View image of the selected location.</a:t>
            </a:r>
            <a:endParaRPr/>
          </a:p>
          <a:p>
            <a:pPr marL="457200" lvl="0" indent="-342900" algn="l" rtl="0">
              <a:spcBef>
                <a:spcPts val="0"/>
              </a:spcBef>
              <a:spcAft>
                <a:spcPts val="0"/>
              </a:spcAft>
              <a:buSzPts val="1800"/>
              <a:buChar char="●"/>
            </a:pPr>
            <a:r>
              <a:rPr lang="zh-CN"/>
              <a:t>AI Analysis: Gemini AI analyzes the visual content and cultural context of the image.</a:t>
            </a:r>
            <a:endParaRPr/>
          </a:p>
          <a:p>
            <a:pPr marL="457200" lvl="0" indent="-342900" algn="l" rtl="0">
              <a:spcBef>
                <a:spcPts val="0"/>
              </a:spcBef>
              <a:spcAft>
                <a:spcPts val="0"/>
              </a:spcAft>
              <a:buSzPts val="1800"/>
              <a:buChar char="●"/>
            </a:pPr>
            <a:r>
              <a:rPr lang="zh-CN"/>
              <a:t>Music Generation: Suno AI generates music based on the analysis results.</a:t>
            </a:r>
            <a:endParaRPr/>
          </a:p>
          <a:p>
            <a:pPr marL="457200" lvl="0" indent="-342900" algn="l" rtl="0">
              <a:spcBef>
                <a:spcPts val="0"/>
              </a:spcBef>
              <a:spcAft>
                <a:spcPts val="0"/>
              </a:spcAft>
              <a:buSzPts val="1800"/>
              <a:buChar char="●"/>
            </a:pPr>
            <a:r>
              <a:rPr lang="zh-CN"/>
              <a:t>Result Display: The generated music is presented.</a:t>
            </a:r>
            <a:endParaRPr/>
          </a:p>
        </p:txBody>
      </p:sp>
      <p:pic>
        <p:nvPicPr>
          <p:cNvPr id="84" name="Google Shape;84;p16"/>
          <p:cNvPicPr preferRelativeResize="0"/>
          <p:nvPr/>
        </p:nvPicPr>
        <p:blipFill>
          <a:blip r:embed="rId3">
            <a:alphaModFix/>
          </a:blip>
          <a:stretch>
            <a:fillRect/>
          </a:stretch>
        </p:blipFill>
        <p:spPr>
          <a:xfrm>
            <a:off x="515512" y="1250025"/>
            <a:ext cx="8112975" cy="90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Frontend-User Experience</a:t>
            </a:r>
            <a:endParaRPr/>
          </a:p>
        </p:txBody>
      </p:sp>
      <p:sp>
        <p:nvSpPr>
          <p:cNvPr id="90" name="Google Shape;90;p17"/>
          <p:cNvSpPr txBox="1">
            <a:spLocks noGrp="1"/>
          </p:cNvSpPr>
          <p:nvPr>
            <p:ph type="body" idx="1"/>
          </p:nvPr>
        </p:nvSpPr>
        <p:spPr>
          <a:xfrm>
            <a:off x="4894525" y="1097725"/>
            <a:ext cx="3836400" cy="34710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zh-CN"/>
              <a:t>Responsive Design</a:t>
            </a:r>
            <a:endParaRPr/>
          </a:p>
          <a:p>
            <a:pPr marL="457200" lvl="0" indent="-308610" algn="l" rtl="0">
              <a:spcBef>
                <a:spcPts val="1200"/>
              </a:spcBef>
              <a:spcAft>
                <a:spcPts val="0"/>
              </a:spcAft>
              <a:buSzPct val="100000"/>
              <a:buChar char="●"/>
            </a:pPr>
            <a:r>
              <a:rPr lang="zh-CN"/>
              <a:t>Optimized for different screen sizes and devices</a:t>
            </a:r>
            <a:endParaRPr/>
          </a:p>
          <a:p>
            <a:pPr marL="0" lvl="0" indent="0" algn="l" rtl="0">
              <a:spcBef>
                <a:spcPts val="1200"/>
              </a:spcBef>
              <a:spcAft>
                <a:spcPts val="0"/>
              </a:spcAft>
              <a:buNone/>
            </a:pPr>
            <a:r>
              <a:rPr lang="zh-CN"/>
              <a:t>Intuitive Interaction</a:t>
            </a:r>
            <a:endParaRPr/>
          </a:p>
          <a:p>
            <a:pPr marL="457200" lvl="0" indent="-308610" algn="l" rtl="0">
              <a:spcBef>
                <a:spcPts val="1200"/>
              </a:spcBef>
              <a:spcAft>
                <a:spcPts val="0"/>
              </a:spcAft>
              <a:buSzPct val="100000"/>
              <a:buChar char="●"/>
            </a:pPr>
            <a:r>
              <a:rPr lang="zh-CN"/>
              <a:t>Users can generate music by simply clicking on a location on the map</a:t>
            </a:r>
            <a:endParaRPr/>
          </a:p>
          <a:p>
            <a:pPr marL="0" lvl="0" indent="0" algn="l" rtl="0">
              <a:spcBef>
                <a:spcPts val="1200"/>
              </a:spcBef>
              <a:spcAft>
                <a:spcPts val="0"/>
              </a:spcAft>
              <a:buNone/>
            </a:pPr>
            <a:r>
              <a:rPr lang="zh-CN"/>
              <a:t> Visual Feedback</a:t>
            </a:r>
            <a:endParaRPr/>
          </a:p>
          <a:p>
            <a:pPr marL="457200" lvl="0" indent="-308610" algn="l" rtl="0">
              <a:spcBef>
                <a:spcPts val="1200"/>
              </a:spcBef>
              <a:spcAft>
                <a:spcPts val="0"/>
              </a:spcAft>
              <a:buSzPct val="100000"/>
              <a:buChar char="●"/>
            </a:pPr>
            <a:r>
              <a:rPr lang="zh-CN"/>
              <a:t>Real-time loading indicators and progress updates</a:t>
            </a:r>
            <a:endParaRPr/>
          </a:p>
          <a:p>
            <a:pPr marL="0" lvl="0" indent="0" algn="l" rtl="0">
              <a:spcBef>
                <a:spcPts val="1200"/>
              </a:spcBef>
              <a:spcAft>
                <a:spcPts val="0"/>
              </a:spcAft>
              <a:buNone/>
            </a:pPr>
            <a:r>
              <a:rPr lang="zh-CN"/>
              <a:t>Music Playback Interface</a:t>
            </a:r>
            <a:endParaRPr/>
          </a:p>
          <a:p>
            <a:pPr marL="457200" lvl="0" indent="-308610" algn="l" rtl="0">
              <a:spcBef>
                <a:spcPts val="1200"/>
              </a:spcBef>
              <a:spcAft>
                <a:spcPts val="0"/>
              </a:spcAft>
              <a:buSzPct val="100000"/>
              <a:buChar char="●"/>
            </a:pPr>
            <a:r>
              <a:rPr lang="zh-CN"/>
              <a:t>Integrated player displays the generated music, lyrics, and corresponding image</a:t>
            </a:r>
            <a:endParaRPr/>
          </a:p>
        </p:txBody>
      </p:sp>
      <p:pic>
        <p:nvPicPr>
          <p:cNvPr id="91" name="Google Shape;91;p17"/>
          <p:cNvPicPr preferRelativeResize="0"/>
          <p:nvPr/>
        </p:nvPicPr>
        <p:blipFill>
          <a:blip r:embed="rId3">
            <a:alphaModFix/>
          </a:blip>
          <a:stretch>
            <a:fillRect/>
          </a:stretch>
        </p:blipFill>
        <p:spPr>
          <a:xfrm>
            <a:off x="311700" y="1299413"/>
            <a:ext cx="4080600" cy="2337724"/>
          </a:xfrm>
          <a:prstGeom prst="rect">
            <a:avLst/>
          </a:prstGeom>
          <a:noFill/>
          <a:ln>
            <a:noFill/>
          </a:ln>
        </p:spPr>
      </p:pic>
      <p:pic>
        <p:nvPicPr>
          <p:cNvPr id="92" name="Google Shape;92;p17"/>
          <p:cNvPicPr preferRelativeResize="0"/>
          <p:nvPr/>
        </p:nvPicPr>
        <p:blipFill>
          <a:blip r:embed="rId4">
            <a:alphaModFix/>
          </a:blip>
          <a:stretch>
            <a:fillRect/>
          </a:stretch>
        </p:blipFill>
        <p:spPr>
          <a:xfrm>
            <a:off x="2700400" y="2571750"/>
            <a:ext cx="1871600" cy="195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Backend-AI enpowered</a:t>
            </a:r>
            <a:endParaRPr/>
          </a:p>
        </p:txBody>
      </p:sp>
      <p:sp>
        <p:nvSpPr>
          <p:cNvPr id="98" name="Google Shape;98;p18"/>
          <p:cNvSpPr txBox="1">
            <a:spLocks noGrp="1"/>
          </p:cNvSpPr>
          <p:nvPr>
            <p:ph type="body" idx="1"/>
          </p:nvPr>
        </p:nvSpPr>
        <p:spPr>
          <a:xfrm>
            <a:off x="311700" y="1152475"/>
            <a:ext cx="4816200" cy="3729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zh-CN"/>
              <a:t>Gemini API</a:t>
            </a:r>
            <a:endParaRPr/>
          </a:p>
          <a:p>
            <a:pPr marL="457200" lvl="0" indent="-317182" algn="l" rtl="0">
              <a:spcBef>
                <a:spcPts val="1200"/>
              </a:spcBef>
              <a:spcAft>
                <a:spcPts val="0"/>
              </a:spcAft>
              <a:buSzPct val="100000"/>
              <a:buChar char="●"/>
            </a:pPr>
            <a:r>
              <a:rPr lang="zh-CN"/>
              <a:t>Analyzes visual content from location images</a:t>
            </a:r>
            <a:endParaRPr/>
          </a:p>
          <a:p>
            <a:pPr marL="457200" lvl="0" indent="-317182" algn="l" rtl="0">
              <a:spcBef>
                <a:spcPts val="0"/>
              </a:spcBef>
              <a:spcAft>
                <a:spcPts val="0"/>
              </a:spcAft>
              <a:buSzPct val="100000"/>
              <a:buChar char="●"/>
            </a:pPr>
            <a:r>
              <a:rPr lang="zh-CN"/>
              <a:t>Extracts cultural context, musical atmosphere (e.g., music_style, cultural_context, mood, tempo)</a:t>
            </a:r>
            <a:endParaRPr/>
          </a:p>
          <a:p>
            <a:pPr marL="457200" lvl="0" indent="-317182" algn="l" rtl="0">
              <a:spcBef>
                <a:spcPts val="0"/>
              </a:spcBef>
              <a:spcAft>
                <a:spcPts val="0"/>
              </a:spcAft>
              <a:buSzPct val="100000"/>
              <a:buChar char="●"/>
            </a:pPr>
            <a:r>
              <a:rPr lang="zh-CN"/>
              <a:t>Generates lyrics based on the image and its semantic meaning</a:t>
            </a:r>
            <a:endParaRPr/>
          </a:p>
          <a:p>
            <a:pPr marL="0" lvl="0" indent="0" algn="l" rtl="0">
              <a:spcBef>
                <a:spcPts val="1200"/>
              </a:spcBef>
              <a:spcAft>
                <a:spcPts val="0"/>
              </a:spcAft>
              <a:buNone/>
            </a:pPr>
            <a:r>
              <a:rPr lang="zh-CN"/>
              <a:t>Suno AI for Music Generation</a:t>
            </a:r>
            <a:endParaRPr/>
          </a:p>
          <a:p>
            <a:pPr marL="457200" lvl="0" indent="-317182" algn="l" rtl="0">
              <a:spcBef>
                <a:spcPts val="1200"/>
              </a:spcBef>
              <a:spcAft>
                <a:spcPts val="0"/>
              </a:spcAft>
              <a:buSzPct val="100000"/>
              <a:buChar char="●"/>
            </a:pPr>
            <a:r>
              <a:rPr lang="zh-CN"/>
              <a:t>Composes music based on visual mood, cultural cues, and generated lyrics</a:t>
            </a:r>
            <a:endParaRPr/>
          </a:p>
          <a:p>
            <a:pPr marL="0" lvl="0" indent="0" algn="l" rtl="0">
              <a:spcBef>
                <a:spcPts val="1200"/>
              </a:spcBef>
              <a:spcAft>
                <a:spcPts val="0"/>
              </a:spcAft>
              <a:buNone/>
            </a:pPr>
            <a:r>
              <a:rPr lang="zh-CN"/>
              <a:t>Highlights</a:t>
            </a:r>
            <a:endParaRPr/>
          </a:p>
          <a:p>
            <a:pPr marL="0" lvl="0" indent="0" algn="l" rtl="0">
              <a:spcBef>
                <a:spcPts val="1200"/>
              </a:spcBef>
              <a:spcAft>
                <a:spcPts val="1200"/>
              </a:spcAft>
              <a:buNone/>
            </a:pPr>
            <a:r>
              <a:rPr lang="zh-CN"/>
              <a:t>Multimodal interaction across image, text, and music domains</a:t>
            </a:r>
            <a:br>
              <a:rPr lang="zh-CN"/>
            </a:br>
            <a:r>
              <a:rPr lang="zh-CN"/>
              <a:t>Create a AI Workflow from image to music</a:t>
            </a:r>
            <a:endParaRPr/>
          </a:p>
        </p:txBody>
      </p:sp>
      <p:pic>
        <p:nvPicPr>
          <p:cNvPr id="99" name="Google Shape;99;p18"/>
          <p:cNvPicPr preferRelativeResize="0"/>
          <p:nvPr/>
        </p:nvPicPr>
        <p:blipFill>
          <a:blip r:embed="rId3">
            <a:alphaModFix/>
          </a:blip>
          <a:stretch>
            <a:fillRect/>
          </a:stretch>
        </p:blipFill>
        <p:spPr>
          <a:xfrm>
            <a:off x="5127898" y="1629425"/>
            <a:ext cx="3722175" cy="231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Backend-Database Design</a:t>
            </a:r>
            <a:endParaRPr/>
          </a:p>
        </p:txBody>
      </p:sp>
      <p:sp>
        <p:nvSpPr>
          <p:cNvPr id="105" name="Google Shape;10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MusicTask Table</a:t>
            </a:r>
            <a:endParaRPr/>
          </a:p>
          <a:p>
            <a:pPr marL="457200" lvl="0" indent="-342900" algn="l" rtl="0">
              <a:spcBef>
                <a:spcPts val="1200"/>
              </a:spcBef>
              <a:spcAft>
                <a:spcPts val="0"/>
              </a:spcAft>
              <a:buSzPts val="1800"/>
              <a:buChar char="●"/>
            </a:pPr>
            <a:r>
              <a:rPr lang="zh-CN"/>
              <a:t>Manages music generation tasks</a:t>
            </a:r>
            <a:endParaRPr/>
          </a:p>
          <a:p>
            <a:pPr marL="457200" lvl="0" indent="-342900" algn="l" rtl="0">
              <a:spcBef>
                <a:spcPts val="0"/>
              </a:spcBef>
              <a:spcAft>
                <a:spcPts val="0"/>
              </a:spcAft>
              <a:buSzPts val="1800"/>
              <a:buChar char="●"/>
            </a:pPr>
            <a:r>
              <a:rPr lang="zh-CN"/>
              <a:t>Tracks task status flow: pending → analyzing → generating → completed</a:t>
            </a:r>
            <a:endParaRPr/>
          </a:p>
          <a:p>
            <a:pPr marL="457200" lvl="0" indent="-342900" algn="l" rtl="0">
              <a:spcBef>
                <a:spcPts val="0"/>
              </a:spcBef>
              <a:spcAft>
                <a:spcPts val="0"/>
              </a:spcAft>
              <a:buSzPts val="1800"/>
              <a:buChar char="●"/>
            </a:pPr>
            <a:r>
              <a:rPr lang="zh-CN"/>
              <a:t>Stores AI analysis results (e.g., mood, style, lyrics)</a:t>
            </a:r>
            <a:endParaRPr/>
          </a:p>
          <a:p>
            <a:pPr marL="0" lvl="0" indent="0" algn="l" rtl="0">
              <a:spcBef>
                <a:spcPts val="1200"/>
              </a:spcBef>
              <a:spcAft>
                <a:spcPts val="0"/>
              </a:spcAft>
              <a:buNone/>
            </a:pPr>
            <a:r>
              <a:rPr lang="zh-CN"/>
              <a:t>CallbackLog Table</a:t>
            </a:r>
            <a:endParaRPr/>
          </a:p>
          <a:p>
            <a:pPr marL="457200" lvl="0" indent="-342900" algn="l" rtl="0">
              <a:spcBef>
                <a:spcPts val="1200"/>
              </a:spcBef>
              <a:spcAft>
                <a:spcPts val="0"/>
              </a:spcAft>
              <a:buSzPts val="1800"/>
              <a:buChar char="●"/>
            </a:pPr>
            <a:r>
              <a:rPr lang="zh-CN"/>
              <a:t>Logs external API callbacks (e.g., Suno response is asynchronous task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Backend-</a:t>
            </a:r>
            <a:r>
              <a:rPr lang="en-US" altLang="zh-CN" dirty="0"/>
              <a:t> </a:t>
            </a:r>
            <a:r>
              <a:rPr lang="zh-CN" dirty="0"/>
              <a:t>Another Parallel Approach：Open-source stack</a:t>
            </a:r>
            <a:endParaRPr dirty="0"/>
          </a:p>
        </p:txBody>
      </p:sp>
      <p:sp>
        <p:nvSpPr>
          <p:cNvPr id="111" name="Google Shape;111;p20"/>
          <p:cNvSpPr txBox="1">
            <a:spLocks noGrp="1"/>
          </p:cNvSpPr>
          <p:nvPr>
            <p:ph type="body" idx="1"/>
          </p:nvPr>
        </p:nvSpPr>
        <p:spPr>
          <a:xfrm>
            <a:off x="271950" y="969625"/>
            <a:ext cx="93267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zh-CN" sz="1519" dirty="0"/>
              <a:t>The backend runs</a:t>
            </a:r>
            <a:r>
              <a:rPr lang="zh-CN" sz="2001" b="1" dirty="0"/>
              <a:t> a five-stage pipeline that sees, thinks, and plays:</a:t>
            </a:r>
            <a:endParaRPr sz="2001" b="1" dirty="0"/>
          </a:p>
          <a:p>
            <a:pPr marL="0" lvl="0" indent="0" algn="l" rtl="0">
              <a:lnSpc>
                <a:spcPct val="95000"/>
              </a:lnSpc>
              <a:spcBef>
                <a:spcPts val="1200"/>
              </a:spcBef>
              <a:spcAft>
                <a:spcPts val="0"/>
              </a:spcAft>
              <a:buSzPts val="852"/>
              <a:buNone/>
            </a:pPr>
            <a:endParaRPr sz="2001" b="1" dirty="0"/>
          </a:p>
          <a:p>
            <a:pPr marL="0" lvl="0" indent="0" algn="l" rtl="0">
              <a:lnSpc>
                <a:spcPct val="95000"/>
              </a:lnSpc>
              <a:spcBef>
                <a:spcPts val="1200"/>
              </a:spcBef>
              <a:spcAft>
                <a:spcPts val="0"/>
              </a:spcAft>
              <a:buSzPts val="852"/>
              <a:buNone/>
            </a:pPr>
            <a:endParaRPr sz="2001" b="1" dirty="0"/>
          </a:p>
          <a:p>
            <a:pPr marL="0" lvl="0" indent="0" algn="l" rtl="0">
              <a:lnSpc>
                <a:spcPct val="95000"/>
              </a:lnSpc>
              <a:spcBef>
                <a:spcPts val="1200"/>
              </a:spcBef>
              <a:spcAft>
                <a:spcPts val="0"/>
              </a:spcAft>
              <a:buSzPts val="852"/>
              <a:buNone/>
            </a:pPr>
            <a:endParaRPr sz="1519" dirty="0"/>
          </a:p>
          <a:p>
            <a:pPr marL="0" lvl="0" indent="0" algn="l" rtl="0">
              <a:lnSpc>
                <a:spcPct val="95000"/>
              </a:lnSpc>
              <a:spcBef>
                <a:spcPts val="1200"/>
              </a:spcBef>
              <a:spcAft>
                <a:spcPts val="0"/>
              </a:spcAft>
              <a:buSzPts val="852"/>
              <a:buNone/>
            </a:pPr>
            <a:endParaRPr sz="1519" dirty="0"/>
          </a:p>
          <a:p>
            <a:pPr marL="0" lvl="0" indent="0" algn="l" rtl="0">
              <a:lnSpc>
                <a:spcPct val="95000"/>
              </a:lnSpc>
              <a:spcBef>
                <a:spcPts val="1200"/>
              </a:spcBef>
              <a:spcAft>
                <a:spcPts val="0"/>
              </a:spcAft>
              <a:buSzPts val="852"/>
              <a:buNone/>
            </a:pPr>
            <a:endParaRPr sz="1519" dirty="0"/>
          </a:p>
          <a:p>
            <a:pPr marL="0" lvl="0" indent="0" algn="l" rtl="0">
              <a:lnSpc>
                <a:spcPct val="95000"/>
              </a:lnSpc>
              <a:spcBef>
                <a:spcPts val="1200"/>
              </a:spcBef>
              <a:spcAft>
                <a:spcPts val="0"/>
              </a:spcAft>
              <a:buSzPts val="852"/>
              <a:buNone/>
            </a:pPr>
            <a:endParaRPr sz="1519" dirty="0"/>
          </a:p>
          <a:p>
            <a:pPr marL="0" lvl="0" indent="0" algn="l" rtl="0">
              <a:lnSpc>
                <a:spcPct val="95000"/>
              </a:lnSpc>
              <a:spcBef>
                <a:spcPts val="1200"/>
              </a:spcBef>
              <a:spcAft>
                <a:spcPts val="0"/>
              </a:spcAft>
              <a:buSzPts val="852"/>
              <a:buNone/>
            </a:pPr>
            <a:endParaRPr sz="1519" dirty="0"/>
          </a:p>
          <a:p>
            <a:pPr marL="0" lvl="0" indent="0" algn="l" rtl="0">
              <a:lnSpc>
                <a:spcPct val="95000"/>
              </a:lnSpc>
              <a:spcBef>
                <a:spcPts val="1200"/>
              </a:spcBef>
              <a:spcAft>
                <a:spcPts val="1200"/>
              </a:spcAft>
              <a:buSzPts val="852"/>
              <a:buNone/>
            </a:pPr>
            <a:r>
              <a:rPr lang="zh-CN" sz="1519" dirty="0"/>
              <a:t>The next slides break down each of these stages.</a:t>
            </a:r>
            <a:endParaRPr sz="1295" dirty="0"/>
          </a:p>
        </p:txBody>
      </p:sp>
      <p:pic>
        <p:nvPicPr>
          <p:cNvPr id="112" name="Google Shape;112;p20" title="ChatGPT Image 2025年6月30日 11_18_59.png"/>
          <p:cNvPicPr preferRelativeResize="0"/>
          <p:nvPr/>
        </p:nvPicPr>
        <p:blipFill rotWithShape="1">
          <a:blip r:embed="rId3">
            <a:alphaModFix/>
          </a:blip>
          <a:srcRect l="467" t="17189" b="18720"/>
          <a:stretch/>
        </p:blipFill>
        <p:spPr>
          <a:xfrm>
            <a:off x="348323" y="1421773"/>
            <a:ext cx="7758973" cy="264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Backend-Another Parallel Approach：Open-source stack</a:t>
            </a:r>
            <a:endParaRPr/>
          </a:p>
        </p:txBody>
      </p:sp>
      <p:sp>
        <p:nvSpPr>
          <p:cNvPr id="124" name="Google Shape;124;p22"/>
          <p:cNvSpPr txBox="1">
            <a:spLocks noGrp="1"/>
          </p:cNvSpPr>
          <p:nvPr>
            <p:ph type="body" idx="1"/>
          </p:nvPr>
        </p:nvSpPr>
        <p:spPr>
          <a:xfrm>
            <a:off x="351450" y="10888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zh-CN" b="1"/>
              <a:t>1. Visual Analysis</a:t>
            </a:r>
            <a:endParaRPr b="1"/>
          </a:p>
          <a:p>
            <a:pPr marL="457200" lvl="0" indent="-342900" algn="l" rtl="0">
              <a:spcBef>
                <a:spcPts val="1200"/>
              </a:spcBef>
              <a:spcAft>
                <a:spcPts val="0"/>
              </a:spcAft>
              <a:buSzPts val="1800"/>
              <a:buChar char="●"/>
            </a:pPr>
            <a:r>
              <a:rPr lang="zh-CN" b="1"/>
              <a:t>Captioning</a:t>
            </a:r>
            <a:r>
              <a:rPr lang="zh-CN"/>
              <a:t> – </a:t>
            </a:r>
            <a:r>
              <a:rPr lang="zh-CN" sz="1500"/>
              <a:t>Each image first goes through </a:t>
            </a:r>
            <a:r>
              <a:rPr lang="zh-CN" sz="1500" b="1" u="sng"/>
              <a:t>BLIP </a:t>
            </a:r>
            <a:r>
              <a:rPr lang="zh-CN" sz="1500"/>
              <a:t>to get a one-sentence description.</a:t>
            </a:r>
            <a:endParaRPr sz="1500"/>
          </a:p>
          <a:p>
            <a:pPr marL="457200" lvl="0" indent="0" algn="l" rtl="0">
              <a:spcBef>
                <a:spcPts val="1200"/>
              </a:spcBef>
              <a:spcAft>
                <a:spcPts val="0"/>
              </a:spcAft>
              <a:buNone/>
            </a:pPr>
            <a:endParaRPr sz="1500"/>
          </a:p>
          <a:p>
            <a:pPr marL="457200" lvl="0" indent="-342900" algn="l" rtl="0">
              <a:spcBef>
                <a:spcPts val="1200"/>
              </a:spcBef>
              <a:spcAft>
                <a:spcPts val="0"/>
              </a:spcAft>
              <a:buSzPts val="1800"/>
              <a:buChar char="●"/>
            </a:pPr>
            <a:r>
              <a:rPr lang="zh-CN" b="1"/>
              <a:t>Caption Expansion (Flan-T5)</a:t>
            </a:r>
            <a:r>
              <a:rPr lang="zh-CN"/>
              <a:t> – </a:t>
            </a:r>
            <a:r>
              <a:rPr lang="zh-CN" sz="1500"/>
              <a:t>When the </a:t>
            </a:r>
            <a:r>
              <a:rPr lang="zh-CN" sz="1500" i="1"/>
              <a:t>refine_description </a:t>
            </a:r>
            <a:r>
              <a:rPr lang="zh-CN" sz="1500"/>
              <a:t>flag is</a:t>
            </a:r>
            <a:r>
              <a:rPr lang="zh-CN" sz="1500" i="1"/>
              <a:t> true</a:t>
            </a:r>
            <a:r>
              <a:rPr lang="zh-CN" sz="1500"/>
              <a:t>, those </a:t>
            </a:r>
            <a:r>
              <a:rPr lang="zh-CN" sz="1500" b="1" u="sng"/>
              <a:t>BLIP</a:t>
            </a:r>
            <a:r>
              <a:rPr lang="zh-CN" sz="1500"/>
              <a:t> captions are sent to </a:t>
            </a:r>
            <a:r>
              <a:rPr lang="zh-CN" sz="1500" b="1" u="sng"/>
              <a:t>Google Flan-T5 Small</a:t>
            </a:r>
            <a:r>
              <a:rPr lang="zh-CN" sz="1500"/>
              <a:t>, elaborating them into richer, location-aware sentences .</a:t>
            </a:r>
            <a:endParaRPr sz="1500"/>
          </a:p>
          <a:p>
            <a:pPr marL="457200" lvl="0" indent="0" algn="l" rtl="0">
              <a:spcBef>
                <a:spcPts val="1200"/>
              </a:spcBef>
              <a:spcAft>
                <a:spcPts val="0"/>
              </a:spcAft>
              <a:buNone/>
            </a:pPr>
            <a:endParaRPr sz="1500"/>
          </a:p>
          <a:p>
            <a:pPr marL="457200" lvl="0" indent="-342900" algn="l" rtl="0">
              <a:spcBef>
                <a:spcPts val="1200"/>
              </a:spcBef>
              <a:spcAft>
                <a:spcPts val="0"/>
              </a:spcAft>
              <a:buSzPts val="1800"/>
              <a:buChar char="●"/>
            </a:pPr>
            <a:r>
              <a:rPr lang="zh-CN" b="1"/>
              <a:t>Low-level cues</a:t>
            </a:r>
            <a:r>
              <a:rPr lang="zh-CN"/>
              <a:t> – </a:t>
            </a:r>
            <a:r>
              <a:rPr lang="zh-CN" sz="1500"/>
              <a:t>Convert the image to HSV and grayscale to extract:</a:t>
            </a:r>
            <a:endParaRPr sz="1500"/>
          </a:p>
          <a:p>
            <a:pPr marL="914400" lvl="1" indent="-323850" algn="l" rtl="0">
              <a:spcBef>
                <a:spcPts val="0"/>
              </a:spcBef>
              <a:spcAft>
                <a:spcPts val="0"/>
              </a:spcAft>
              <a:buSzPts val="1500"/>
              <a:buChar char="○"/>
            </a:pPr>
            <a:r>
              <a:rPr lang="zh-CN" sz="1500" b="1"/>
              <a:t>Hue</a:t>
            </a:r>
            <a:r>
              <a:rPr lang="zh-CN" sz="1500"/>
              <a:t> → chooses major / minor key (warm = major, cool = minor)</a:t>
            </a:r>
            <a:endParaRPr sz="1500"/>
          </a:p>
          <a:p>
            <a:pPr marL="914400" lvl="1" indent="-323850" algn="l" rtl="0">
              <a:spcBef>
                <a:spcPts val="0"/>
              </a:spcBef>
              <a:spcAft>
                <a:spcPts val="0"/>
              </a:spcAft>
              <a:buSzPts val="1500"/>
              <a:buChar char="○"/>
            </a:pPr>
            <a:r>
              <a:rPr lang="zh-CN" sz="1500" b="1"/>
              <a:t>Value (brightness) </a:t>
            </a:r>
            <a:r>
              <a:rPr lang="zh-CN" sz="1500"/>
              <a:t>→ maps to dynamics (loud ↔ soft)</a:t>
            </a:r>
            <a:endParaRPr sz="1500"/>
          </a:p>
          <a:p>
            <a:pPr marL="914400" lvl="1" indent="-323850" algn="l" rtl="0">
              <a:spcBef>
                <a:spcPts val="0"/>
              </a:spcBef>
              <a:spcAft>
                <a:spcPts val="0"/>
              </a:spcAft>
              <a:buSzPts val="1500"/>
              <a:buChar char="○"/>
            </a:pPr>
            <a:r>
              <a:rPr lang="zh-CN" sz="1500" b="1"/>
              <a:t>Edge density (Sobel gradient) </a:t>
            </a:r>
            <a:r>
              <a:rPr lang="zh-CN" sz="1500"/>
              <a:t>→ sets tempo (high = fast, low = slow)</a:t>
            </a:r>
            <a:endParaRPr sz="1500"/>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1112</Words>
  <Application>Microsoft Office PowerPoint</Application>
  <PresentationFormat>全屏显示(16:9)</PresentationFormat>
  <Paragraphs>116</Paragraphs>
  <Slides>13</Slides>
  <Notes>13</Notes>
  <HiddenSlides>0</HiddenSlides>
  <MMClips>2</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Average</vt:lpstr>
      <vt:lpstr>Arial</vt:lpstr>
      <vt:lpstr>Oswald</vt:lpstr>
      <vt:lpstr>Slate</vt:lpstr>
      <vt:lpstr>Tune Scape</vt:lpstr>
      <vt:lpstr>Motivation &amp; Overview</vt:lpstr>
      <vt:lpstr>Technical Architecture</vt:lpstr>
      <vt:lpstr>System Workflow</vt:lpstr>
      <vt:lpstr>Frontend-User Experience</vt:lpstr>
      <vt:lpstr>Backend-AI enpowered</vt:lpstr>
      <vt:lpstr>Backend-Database Design</vt:lpstr>
      <vt:lpstr>Backend- Another Parallel Approach：Open-source stack</vt:lpstr>
      <vt:lpstr>Backend-Another Parallel Approach：Open-source stack</vt:lpstr>
      <vt:lpstr>Backend-Another Parallel Approach：Open-source stack</vt:lpstr>
      <vt:lpstr>Backend-Another Parallel Approach：Open-source stack</vt:lpstr>
      <vt:lpstr>Backend-Another Parallel Approach：Open-source stack</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Wenjia Luo</cp:lastModifiedBy>
  <cp:revision>5</cp:revision>
  <dcterms:modified xsi:type="dcterms:W3CDTF">2025-07-01T08:57:01Z</dcterms:modified>
</cp:coreProperties>
</file>